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28"/>
  </p:notesMasterIdLst>
  <p:sldIdLst>
    <p:sldId id="256" r:id="rId2"/>
    <p:sldId id="281" r:id="rId3"/>
    <p:sldId id="257" r:id="rId4"/>
    <p:sldId id="27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9" r:id="rId22"/>
    <p:sldId id="274" r:id="rId23"/>
    <p:sldId id="275" r:id="rId24"/>
    <p:sldId id="276" r:id="rId25"/>
    <p:sldId id="277" r:id="rId26"/>
    <p:sldId id="28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FF0000"/>
    <a:srgbClr val="FF99FF"/>
    <a:srgbClr val="0099FF"/>
  </p:clrMru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 autoAdjust="0"/>
    <p:restoredTop sz="99484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hape 2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0" name="Shape 30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9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6" name="Shape 91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0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4" name="Shape 102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11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2" name="Shape 112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125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2770" name="Shape 12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hape 133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4818" name="Shape 13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hape 139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6866" name="Shape 14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hape 147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8914" name="Shape 14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hape 154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40962" name="Shape 15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hape 160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43010" name="Shape 16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hape 166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46082" name="Shape 16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hape 3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8" name="Shape 36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hape 172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48130" name="Shape 17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hape 178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50178" name="Shape 17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hape 184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52226" name="Shape 18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4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0" name="Shape 44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4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38" name="Shape 50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5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6" name="Shape 56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8434" name="Shape 6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6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2" name="Shape 68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7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0" name="Shape 74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7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8" name="Shape 80"/>
          <p:cNvSpPr>
            <a:spLocks noGrp="1" noRot="1" noChangeAspect="1"/>
          </p:cNvSpPr>
          <p:nvPr>
            <p:ph type="sldImg" idx="2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indent="1206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Font typeface="Arial"/>
              <a:buChar char="•"/>
              <a:defRPr sz="2800" b="0" i="0" u="none" strike="noStrike" cap="none" baseline="0"/>
            </a:lvl2pPr>
            <a:lvl3pPr marL="1143000" marR="0" indent="-1365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Font typeface="Arial"/>
              <a:buChar char="•"/>
              <a:defRPr sz="2400" b="0" i="0" u="none" strike="noStrike" cap="none" baseline="0"/>
            </a:lvl3pPr>
            <a:lvl4pPr marL="1600200" marR="0" indent="-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 b="0" i="0" u="none" strike="noStrike" cap="none" baseline="0"/>
            </a:lvl4pPr>
            <a:lvl5pPr marL="2057400" marR="0" indent="-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 b="0" i="0" u="none" strike="noStrike" cap="none" baseline="0"/>
            </a:lvl5pPr>
            <a:lvl6pPr marL="2514600" marR="0" indent="-1079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79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79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79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 idx="2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3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77800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Font typeface="Arial"/>
              <a:buChar char="•"/>
              <a:defRPr sz="2800"/>
            </a:lvl2pPr>
            <a:lvl3pPr marL="1143000" indent="-136525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Font typeface="Arial"/>
              <a:buChar char="•"/>
              <a:defRPr sz="2400"/>
            </a:lvl3pPr>
            <a:lvl4pPr marL="1600200" indent="-1524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/>
            </a:lvl4pPr>
            <a:lvl5pPr marL="2057400" indent="-1524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/>
            </a:lvl5pPr>
            <a:lvl6pPr marL="25146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7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hape 8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hape 9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77800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Font typeface="Arial"/>
              <a:buChar char="•"/>
              <a:defRPr sz="2800"/>
            </a:lvl2pPr>
            <a:lvl3pPr marL="1143000" indent="-136525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Font typeface="Arial"/>
              <a:buChar char="•"/>
              <a:defRPr sz="2400"/>
            </a:lvl3pPr>
            <a:lvl4pPr marL="1600200" indent="-1524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/>
            </a:lvl4pPr>
            <a:lvl5pPr marL="2057400" indent="-1524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Char char="•"/>
              <a:defRPr sz="2000"/>
            </a:lvl5pPr>
            <a:lvl6pPr marL="25146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795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7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ape 8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hape 9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hape 7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hape 8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hape 9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8" name="Shape 7"/>
          <p:cNvSpPr txBox="1">
            <a:spLocks noGrp="1"/>
          </p:cNvSpPr>
          <p:nvPr>
            <p:ph type="dt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Shape 8"/>
          <p:cNvSpPr txBox="1">
            <a:spLocks noGrp="1"/>
          </p:cNvSpPr>
          <p:nvPr>
            <p:ph type="ft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Shape 9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53999">
              <a:srgbClr val="AF006B"/>
            </a:gs>
            <a:gs pos="70000">
              <a:srgbClr val="BA0066"/>
            </a:gs>
            <a:gs pos="80000">
              <a:srgbClr val="FF8200"/>
            </a:gs>
            <a:gs pos="100000">
              <a:srgbClr val="FF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685800" y="338138"/>
            <a:ext cx="7772400" cy="757237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History and Evolution of 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371600" y="6146800"/>
            <a:ext cx="6400800" cy="595313"/>
          </a:xfrm>
        </p:spPr>
        <p:txBody>
          <a:bodyPr tIns="45700" bIns="45700">
            <a:spAutoFit/>
          </a:bodyPr>
          <a:lstStyle/>
          <a:p>
            <a:pPr indent="0" algn="ctr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25000"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By: Billy Laird</a:t>
            </a:r>
          </a:p>
        </p:txBody>
      </p:sp>
      <p:sp>
        <p:nvSpPr>
          <p:cNvPr id="27" name="Shape 27"/>
          <p:cNvSpPr>
            <a:spLocks noChangeArrowheads="1"/>
          </p:cNvSpPr>
          <p:nvPr/>
        </p:nvSpPr>
        <p:spPr bwMode="auto">
          <a:xfrm>
            <a:off x="31750" y="1292225"/>
            <a:ext cx="9080500" cy="42735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uild="p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Metal Evolution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1529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Thrash came into the scene in the 80’s and had a heavy influence on the inception of Death Metal.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Introduced a more angry tone of vocal work, including some screams and growls.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Thrash slpit into many varieties of Extreme Metal, including Death, Doom, Melodic, Symphonic and many others.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4648200" cy="769938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 Metal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0" y="1066800"/>
            <a:ext cx="4876800" cy="5026025"/>
          </a:xfrm>
        </p:spPr>
        <p:txBody>
          <a:bodyPr tIns="45700" bIns="45700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bands credited as the biggest inspiration for the genre are Slayer and Venom.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"Slayer's music was directly responsible for the rise of death metal," according to MTV News. 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First actual Death Metal band?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Death. Formed in 1983.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 was first to popularize “screaming vocals”.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2225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352800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2590800" cy="23622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z="40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Front Line Of Deathcore</a:t>
            </a:r>
          </a:p>
        </p:txBody>
      </p:sp>
      <p:sp>
        <p:nvSpPr>
          <p:cNvPr id="83" name="Shape 83"/>
          <p:cNvSpPr>
            <a:spLocks noChangeArrowheads="1"/>
          </p:cNvSpPr>
          <p:nvPr/>
        </p:nvSpPr>
        <p:spPr bwMode="auto">
          <a:xfrm>
            <a:off x="0" y="3181350"/>
            <a:ext cx="4495800" cy="37068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4" name="Shape 84"/>
          <p:cNvSpPr txBox="1">
            <a:spLocks noChangeArrowheads="1"/>
          </p:cNvSpPr>
          <p:nvPr/>
        </p:nvSpPr>
        <p:spPr bwMode="auto">
          <a:xfrm>
            <a:off x="0" y="27432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 b="1"/>
              <a:t>Bring Me the Horizon</a:t>
            </a:r>
          </a:p>
        </p:txBody>
      </p:sp>
      <p:sp>
        <p:nvSpPr>
          <p:cNvPr id="85" name="Shape 85"/>
          <p:cNvSpPr>
            <a:spLocks noChangeArrowheads="1"/>
          </p:cNvSpPr>
          <p:nvPr/>
        </p:nvSpPr>
        <p:spPr bwMode="auto">
          <a:xfrm>
            <a:off x="4381500" y="3686175"/>
            <a:ext cx="4762500" cy="3171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" name="Shape 86"/>
          <p:cNvSpPr txBox="1">
            <a:spLocks noChangeArrowheads="1"/>
          </p:cNvSpPr>
          <p:nvPr/>
        </p:nvSpPr>
        <p:spPr bwMode="auto">
          <a:xfrm>
            <a:off x="7010400" y="3276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 b="1"/>
              <a:t>Suicide Silence</a:t>
            </a:r>
          </a:p>
        </p:txBody>
      </p:sp>
      <p:sp>
        <p:nvSpPr>
          <p:cNvPr id="87" name="Shape 87"/>
          <p:cNvSpPr>
            <a:spLocks noChangeArrowheads="1"/>
          </p:cNvSpPr>
          <p:nvPr/>
        </p:nvSpPr>
        <p:spPr bwMode="auto">
          <a:xfrm>
            <a:off x="4572000" y="0"/>
            <a:ext cx="4572000" cy="33258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" name="Shape 88"/>
          <p:cNvSpPr txBox="1">
            <a:spLocks noChangeArrowheads="1"/>
          </p:cNvSpPr>
          <p:nvPr/>
        </p:nvSpPr>
        <p:spPr bwMode="auto">
          <a:xfrm>
            <a:off x="2895600" y="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 b="1"/>
              <a:t>All Shall Perish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 animBg="1"/>
      <p:bldP spid="84" grpId="0"/>
      <p:bldP spid="85" grpId="0" animBg="1"/>
      <p:bldP spid="86" grpId="0"/>
      <p:bldP spid="87" grpId="0" animBg="1"/>
      <p:bldP spid="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ChangeArrowheads="1"/>
          </p:cNvSpPr>
          <p:nvPr/>
        </p:nvSpPr>
        <p:spPr bwMode="auto">
          <a:xfrm>
            <a:off x="4381500" y="0"/>
            <a:ext cx="4762500" cy="31718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228600" y="5257800"/>
            <a:ext cx="2743200" cy="1096963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z="40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Front Line (cont.)</a:t>
            </a:r>
          </a:p>
        </p:txBody>
      </p:sp>
      <p:sp>
        <p:nvSpPr>
          <p:cNvPr id="95" name="Shape 95"/>
          <p:cNvSpPr>
            <a:spLocks noChangeArrowheads="1"/>
          </p:cNvSpPr>
          <p:nvPr/>
        </p:nvSpPr>
        <p:spPr bwMode="auto">
          <a:xfrm>
            <a:off x="0" y="0"/>
            <a:ext cx="4286250" cy="22383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6" name="Shape 96"/>
          <p:cNvSpPr txBox="1">
            <a:spLocks noChangeArrowheads="1"/>
          </p:cNvSpPr>
          <p:nvPr/>
        </p:nvSpPr>
        <p:spPr bwMode="auto">
          <a:xfrm>
            <a:off x="0" y="22098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 b="1"/>
              <a:t>After The Burial</a:t>
            </a:r>
          </a:p>
        </p:txBody>
      </p:sp>
      <p:sp>
        <p:nvSpPr>
          <p:cNvPr id="97" name="Shape 97"/>
          <p:cNvSpPr txBox="1">
            <a:spLocks noChangeArrowheads="1"/>
          </p:cNvSpPr>
          <p:nvPr/>
        </p:nvSpPr>
        <p:spPr bwMode="auto">
          <a:xfrm>
            <a:off x="2324100" y="23368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 b="1"/>
              <a:t>Born Of Osiris</a:t>
            </a:r>
          </a:p>
        </p:txBody>
      </p:sp>
      <p:sp>
        <p:nvSpPr>
          <p:cNvPr id="98" name="Shape 98"/>
          <p:cNvSpPr>
            <a:spLocks noChangeArrowheads="1"/>
          </p:cNvSpPr>
          <p:nvPr/>
        </p:nvSpPr>
        <p:spPr bwMode="auto">
          <a:xfrm>
            <a:off x="3657600" y="2895600"/>
            <a:ext cx="5486400" cy="39624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9" name="Shape 99"/>
          <p:cNvSpPr txBox="1">
            <a:spLocks noChangeArrowheads="1"/>
          </p:cNvSpPr>
          <p:nvPr/>
        </p:nvSpPr>
        <p:spPr bwMode="auto">
          <a:xfrm>
            <a:off x="1371600" y="41148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14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2800" b="1"/>
              <a:t>Whitechapel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/>
      <p:bldP spid="95" grpId="0" animBg="1"/>
      <p:bldP spid="96" grpId="0"/>
      <p:bldP spid="97" grpId="0"/>
      <p:bldP spid="98" grpId="0" animBg="1"/>
      <p:bldP spid="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ChangeArrowheads="1"/>
          </p:cNvSpPr>
          <p:nvPr/>
        </p:nvSpPr>
        <p:spPr bwMode="auto">
          <a:xfrm>
            <a:off x="0" y="3797300"/>
            <a:ext cx="4762500" cy="306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" name="Shape 105"/>
          <p:cNvSpPr>
            <a:spLocks noChangeArrowheads="1"/>
          </p:cNvSpPr>
          <p:nvPr/>
        </p:nvSpPr>
        <p:spPr bwMode="auto">
          <a:xfrm>
            <a:off x="0" y="0"/>
            <a:ext cx="4419600" cy="2895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" name="Shape 106"/>
          <p:cNvSpPr txBox="1">
            <a:spLocks noChangeArrowheads="1"/>
          </p:cNvSpPr>
          <p:nvPr/>
        </p:nvSpPr>
        <p:spPr bwMode="auto">
          <a:xfrm>
            <a:off x="4419600" y="0"/>
            <a:ext cx="2819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/>
              <a:t>Suicide Silence Drummer Alex Lopez’s Kit. Many toms and cymbals for a variety of pitches and density of sound.</a:t>
            </a:r>
          </a:p>
        </p:txBody>
      </p:sp>
      <p:sp>
        <p:nvSpPr>
          <p:cNvPr id="107" name="Shape 107"/>
          <p:cNvSpPr>
            <a:spLocks noChangeArrowheads="1"/>
          </p:cNvSpPr>
          <p:nvPr/>
        </p:nvSpPr>
        <p:spPr bwMode="auto">
          <a:xfrm>
            <a:off x="5257800" y="4157663"/>
            <a:ext cx="3886200" cy="27003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" name="Shape 108"/>
          <p:cNvSpPr txBox="1">
            <a:spLocks noChangeArrowheads="1"/>
          </p:cNvSpPr>
          <p:nvPr/>
        </p:nvSpPr>
        <p:spPr bwMode="auto">
          <a:xfrm>
            <a:off x="5486400" y="2895600"/>
            <a:ext cx="3657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/>
              <a:t>All Shall Perish Lead guitarist Francesco Artusato, brandishing his signature 7 string Ibanez guitar. </a:t>
            </a:r>
          </a:p>
        </p:txBody>
      </p:sp>
      <p:sp>
        <p:nvSpPr>
          <p:cNvPr id="109" name="Shape 109"/>
          <p:cNvSpPr txBox="1">
            <a:spLocks noChangeArrowheads="1"/>
          </p:cNvSpPr>
          <p:nvPr/>
        </p:nvSpPr>
        <p:spPr bwMode="auto">
          <a:xfrm>
            <a:off x="0" y="2819400"/>
            <a:ext cx="5486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pPr>
              <a:spcBef>
                <a:spcPts val="900"/>
              </a:spcBef>
              <a:buClr>
                <a:srgbClr val="000000"/>
              </a:buClr>
              <a:buSzPct val="25000"/>
              <a:buFont typeface="Arial" charset="0"/>
              <a:buNone/>
            </a:pPr>
            <a:r>
              <a:rPr lang="en-US" sz="1800"/>
              <a:t>Phil Bozeman the vocalist for Whitechapel. Notable for being able to produce every sound heard on albums, during live shows.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/>
      <p:bldP spid="107" grpId="0" animBg="1"/>
      <p:bldP spid="108" grpId="0"/>
      <p:bldP spid="1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0" y="0"/>
            <a:ext cx="5275263" cy="1143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z="4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Equipment</a:t>
            </a:r>
          </a:p>
        </p:txBody>
      </p:sp>
      <p:sp>
        <p:nvSpPr>
          <p:cNvPr id="115" name="Shape 115"/>
          <p:cNvSpPr>
            <a:spLocks noChangeArrowheads="1"/>
          </p:cNvSpPr>
          <p:nvPr/>
        </p:nvSpPr>
        <p:spPr bwMode="auto">
          <a:xfrm>
            <a:off x="4029075" y="2606675"/>
            <a:ext cx="3508375" cy="3508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" name="Shape 116"/>
          <p:cNvSpPr txBox="1">
            <a:spLocks noChangeArrowheads="1"/>
          </p:cNvSpPr>
          <p:nvPr/>
        </p:nvSpPr>
        <p:spPr bwMode="auto">
          <a:xfrm>
            <a:off x="5181600" y="6115050"/>
            <a:ext cx="248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Guitars, often 7 or 8 string (Whammy Bar optional).</a:t>
            </a:r>
          </a:p>
        </p:txBody>
      </p:sp>
      <p:sp>
        <p:nvSpPr>
          <p:cNvPr id="117" name="Shape 117"/>
          <p:cNvSpPr>
            <a:spLocks noChangeArrowheads="1"/>
          </p:cNvSpPr>
          <p:nvPr/>
        </p:nvSpPr>
        <p:spPr bwMode="auto">
          <a:xfrm>
            <a:off x="5495925" y="0"/>
            <a:ext cx="3648075" cy="27384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" name="Shape 118"/>
          <p:cNvSpPr txBox="1">
            <a:spLocks noChangeArrowheads="1"/>
          </p:cNvSpPr>
          <p:nvPr/>
        </p:nvSpPr>
        <p:spPr bwMode="auto">
          <a:xfrm>
            <a:off x="4070350" y="904875"/>
            <a:ext cx="142557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Double-Bass Pedals. (A must for the Deathcore drummer)</a:t>
            </a:r>
          </a:p>
        </p:txBody>
      </p:sp>
      <p:sp>
        <p:nvSpPr>
          <p:cNvPr id="119" name="Shape 119"/>
          <p:cNvSpPr>
            <a:spLocks noChangeArrowheads="1"/>
          </p:cNvSpPr>
          <p:nvPr/>
        </p:nvSpPr>
        <p:spPr bwMode="auto">
          <a:xfrm rot="2905">
            <a:off x="0" y="5137150"/>
            <a:ext cx="5461000" cy="173513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0" name="Shape 120"/>
          <p:cNvSpPr txBox="1">
            <a:spLocks noChangeArrowheads="1"/>
          </p:cNvSpPr>
          <p:nvPr/>
        </p:nvSpPr>
        <p:spPr bwMode="auto">
          <a:xfrm>
            <a:off x="0" y="4067175"/>
            <a:ext cx="3881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Bass guitar, for that extra bit of 'heavy'. (Often 5 string for that Extra Low String)</a:t>
            </a:r>
          </a:p>
        </p:txBody>
      </p:sp>
      <p:sp>
        <p:nvSpPr>
          <p:cNvPr id="121" name="Shape 121"/>
          <p:cNvSpPr>
            <a:spLocks noChangeArrowheads="1"/>
          </p:cNvSpPr>
          <p:nvPr/>
        </p:nvSpPr>
        <p:spPr bwMode="auto">
          <a:xfrm>
            <a:off x="0" y="904875"/>
            <a:ext cx="2401888" cy="2747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" name="Shape 122"/>
          <p:cNvSpPr>
            <a:spLocks noChangeArrowheads="1"/>
          </p:cNvSpPr>
          <p:nvPr/>
        </p:nvSpPr>
        <p:spPr bwMode="auto">
          <a:xfrm rot="37787">
            <a:off x="7500938" y="2619375"/>
            <a:ext cx="1679575" cy="424656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" name="Shape 123"/>
          <p:cNvSpPr txBox="1">
            <a:spLocks noChangeArrowheads="1"/>
          </p:cNvSpPr>
          <p:nvPr/>
        </p:nvSpPr>
        <p:spPr bwMode="auto">
          <a:xfrm>
            <a:off x="2717800" y="2149475"/>
            <a:ext cx="197485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The Mic. Kinda needless to mention, but still.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 animBg="1"/>
      <p:bldP spid="116" grpId="0"/>
      <p:bldP spid="117" grpId="0" animBg="1"/>
      <p:bldP spid="118" grpId="0"/>
      <p:bldP spid="119" grpId="0" animBg="1"/>
      <p:bldP spid="120" grpId="0"/>
      <p:bldP spid="121" grpId="0" animBg="1"/>
      <p:bldP spid="122" grpId="0" animBg="1"/>
      <p:bldP spid="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0" y="0"/>
            <a:ext cx="3867150" cy="752475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z="4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Look</a:t>
            </a:r>
          </a:p>
        </p:txBody>
      </p:sp>
      <p:sp>
        <p:nvSpPr>
          <p:cNvPr id="129" name="Shape 129"/>
          <p:cNvSpPr>
            <a:spLocks noChangeArrowheads="1"/>
          </p:cNvSpPr>
          <p:nvPr/>
        </p:nvSpPr>
        <p:spPr bwMode="auto">
          <a:xfrm>
            <a:off x="0" y="1143000"/>
            <a:ext cx="4886325" cy="5715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0" name="Shape 130"/>
          <p:cNvSpPr>
            <a:spLocks noChangeArrowheads="1"/>
          </p:cNvSpPr>
          <p:nvPr/>
        </p:nvSpPr>
        <p:spPr bwMode="auto">
          <a:xfrm>
            <a:off x="4087813" y="355600"/>
            <a:ext cx="5056187" cy="65024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1" name="Shape 131"/>
          <p:cNvSpPr txBox="1">
            <a:spLocks noChangeArrowheads="1"/>
          </p:cNvSpPr>
          <p:nvPr/>
        </p:nvSpPr>
        <p:spPr bwMode="auto">
          <a:xfrm>
            <a:off x="36513" y="639763"/>
            <a:ext cx="37925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Both are semi-right and semi-wrong. But it is funny.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29" grpId="0" animBg="1"/>
      <p:bldP spid="130" grpId="0" animBg="1"/>
      <p:bldP spid="1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75" y="9525"/>
            <a:ext cx="3324225" cy="887413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Style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0" y="768350"/>
            <a:ext cx="9112250" cy="6094413"/>
          </a:xfrm>
        </p:spPr>
        <p:txBody>
          <a:bodyPr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Picking out a Deathcore fan somewhere usually isn't very hard. In some ways its quite close to Metalheads, and also close to those Hardcore kids.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Gauges are typical. (Look @ my ears if you don't know what they are)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Band Tees are a Must! Skinny jeans, or baggy cargos are considered everyday attire.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Long hair, shaved head, or layers (On guys and girls)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Facial piercings like snake bites, spider bites, angel bites, labret piercings, dimples, nose and tongue are all very common.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Tattoos. Sleeves, chest pieces, back, neck, and hands.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Metal jewelry. Chains, rings, studded belts, bracelets, etc.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Consider rule of thumb. The more angry you look, the more hardcore you are.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3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Makeup is for girls.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ChangeArrowheads="1"/>
          </p:cNvSpPr>
          <p:nvPr/>
        </p:nvSpPr>
        <p:spPr bwMode="auto">
          <a:xfrm>
            <a:off x="0" y="0"/>
            <a:ext cx="2386013" cy="35845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" name="Shape 143"/>
          <p:cNvSpPr>
            <a:spLocks noChangeArrowheads="1"/>
          </p:cNvSpPr>
          <p:nvPr/>
        </p:nvSpPr>
        <p:spPr bwMode="auto">
          <a:xfrm>
            <a:off x="2395538" y="0"/>
            <a:ext cx="2970212" cy="39449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4" name="Shape 144"/>
          <p:cNvSpPr>
            <a:spLocks noChangeArrowheads="1"/>
          </p:cNvSpPr>
          <p:nvPr/>
        </p:nvSpPr>
        <p:spPr bwMode="auto">
          <a:xfrm>
            <a:off x="1958975" y="3059113"/>
            <a:ext cx="2622550" cy="37814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5" name="Shape 145"/>
          <p:cNvSpPr>
            <a:spLocks noChangeArrowheads="1"/>
          </p:cNvSpPr>
          <p:nvPr/>
        </p:nvSpPr>
        <p:spPr bwMode="auto">
          <a:xfrm>
            <a:off x="5654675" y="0"/>
            <a:ext cx="3489325" cy="68405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  <p:bldP spid="143" grpId="0" animBg="1"/>
      <p:bldP spid="144" grpId="0" animBg="1"/>
      <p:bldP spid="1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2982913" y="114300"/>
            <a:ext cx="2814637" cy="1331913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Lyrical Theme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0" y="1493838"/>
            <a:ext cx="6858000" cy="4859337"/>
          </a:xfrm>
        </p:spPr>
        <p:txBody>
          <a:bodyPr>
            <a:spAutoFit/>
          </a:bodyPr>
          <a:lstStyle/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Deathcore and Death Metal are close in this respect as well, but Death Metal is more about killing and torture, while Deathcore is more angry and about fighting/beating people up.</a:t>
            </a:r>
          </a:p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Uses High and </a:t>
            </a:r>
          </a:p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Low Screams, </a:t>
            </a:r>
          </a:p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Pig Squeals, Growls, </a:t>
            </a:r>
          </a:p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Group Shouts, and </a:t>
            </a:r>
          </a:p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Occasional Clean</a:t>
            </a:r>
          </a:p>
        </p:txBody>
      </p:sp>
      <p:sp>
        <p:nvSpPr>
          <p:cNvPr id="152" name="Shape 152"/>
          <p:cNvSpPr txBox="1">
            <a:spLocks noChangeArrowheads="1"/>
          </p:cNvSpPr>
          <p:nvPr/>
        </p:nvSpPr>
        <p:spPr bwMode="auto">
          <a:xfrm>
            <a:off x="6019800" y="609600"/>
            <a:ext cx="2889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Will put lyrics w/ videos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867150"/>
            <a:ext cx="47625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67400" y="3429000"/>
            <a:ext cx="281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Acacia Strain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  <p:bldP spid="151" grpId="0" build="p"/>
      <p:bldP spid="15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50000">
              <a:srgbClr val="FF0000"/>
            </a:gs>
            <a:gs pos="100000">
              <a:srgbClr val="00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Grp="1"/>
          </p:cNvSpPr>
          <p:nvPr>
            <p:ph type="title"/>
          </p:nvPr>
        </p:nvSpPr>
        <p:spPr>
          <a:xfrm>
            <a:off x="3657600" y="274638"/>
            <a:ext cx="5029200" cy="1143000"/>
          </a:xfrm>
        </p:spPr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Thesis Statement</a:t>
            </a:r>
          </a:p>
        </p:txBody>
      </p:sp>
      <p:sp>
        <p:nvSpPr>
          <p:cNvPr id="54275" name="Text Box 3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latin typeface="Arial" charset="0"/>
                <a:cs typeface="Arial" charset="0"/>
              </a:rPr>
              <a:t>“Deathcore is a style of music different from the normal path of other modern metal styles. It encompasses elements of multiple styles to create something new and exciting.”</a:t>
            </a:r>
          </a:p>
        </p:txBody>
      </p:sp>
    </p:spTree>
  </p:cSld>
  <p:clrMapOvr>
    <a:masterClrMapping/>
  </p:clrMapOvr>
  <p:transition spd="slow">
    <p:cover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Breakdown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566863"/>
            <a:ext cx="8229600" cy="3794125"/>
          </a:xfrm>
        </p:spPr>
        <p:txBody>
          <a:bodyPr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most important thing in any song has to be the breakdown.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breakdown is exactly what it sounds like.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 rapid slowing of the guitar and drums, to create a slow, heavy rhythm.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Breakdowns are sometimes found in songs of these genres as they can be used to eschew traditional verse-chorus-verse songwriting.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endParaRPr lang="en-US" sz="2400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Breakdowns</a:t>
            </a:r>
          </a:p>
        </p:txBody>
      </p:sp>
      <p:sp>
        <p:nvSpPr>
          <p:cNvPr id="44035" name="Text Box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ts val="638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latin typeface="Arial" charset="0"/>
                <a:cs typeface="Arial" charset="0"/>
              </a:rPr>
              <a:t>When played live, breakdowns are usually responded to by the audience moshing or slam dancing. </a:t>
            </a:r>
          </a:p>
          <a:p>
            <a:pPr eaLnBrk="1" hangingPunct="1">
              <a:spcBef>
                <a:spcPts val="638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latin typeface="Arial" charset="0"/>
                <a:cs typeface="Arial" charset="0"/>
              </a:rPr>
              <a:t>Vocalists also tend to throw in a single, repeated statement throughout the breakdown, giving those who are not dancing or moshing an opportunity to sing along.</a:t>
            </a:r>
          </a:p>
          <a:p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checke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6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-6350" y="76200"/>
            <a:ext cx="5638800" cy="862013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Similar Genres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0" y="990600"/>
            <a:ext cx="6096000" cy="6030913"/>
          </a:xfrm>
        </p:spPr>
        <p:txBody>
          <a:bodyPr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Metalcore- Very close to Deathcore but focuses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more on the guitar riffs, and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 also uses clean vocals.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Melodic Deathcore or Metalcore- More harmonization, possibly the addition of Keyboards.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 Metal- More guitar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focus, often ,more vulgar lyrics.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endParaRPr lang="en-US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97827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2225"/>
            <a:ext cx="40386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  <p:bldP spid="16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Self Involvement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676650"/>
          </a:xfrm>
        </p:spPr>
        <p:txBody>
          <a:bodyPr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I personally have been in several different bands, some of them Deathcore and some not.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I have played different instruments, including bass, keyboards, and guitar before I began practicing to Scream, which is what I do now.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0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z="36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Examples!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169988"/>
          </a:xfrm>
        </p:spPr>
        <p:txBody>
          <a:bodyPr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61000"/>
              <a:buFontTx/>
              <a:buNone/>
            </a:pPr>
            <a:r>
              <a:rPr lang="en-US" sz="1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Song 1: Whitechapel's Eternal Refuge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61000"/>
              <a:buFontTx/>
              <a:buNone/>
            </a:pPr>
            <a:r>
              <a:rPr lang="en-US" sz="1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Song 2: Born Of Osiris' Rercreate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SzPct val="61000"/>
              <a:buFontTx/>
              <a:buNone/>
            </a:pPr>
            <a:r>
              <a:rPr lang="en-US" sz="1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Song 3: The Agonist's Business Suits and Combat Boots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0" dur="2000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/>
      <p:bldP spid="17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hape 18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Works Cited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200525"/>
          </a:xfrm>
        </p:spPr>
        <p:txBody>
          <a:bodyPr>
            <a:spAutoFit/>
          </a:bodyPr>
          <a:lstStyle/>
          <a:p>
            <a:pPr indent="120650" eaLnBrk="1" fontAlgn="auto" hangingPunct="1">
              <a:buFont typeface="Arial"/>
              <a:buNone/>
              <a:defRPr/>
            </a:pPr>
            <a:r>
              <a:rPr lang="x-none" sz="1200">
                <a:solidFill>
                  <a:srgbClr val="000000"/>
                </a:solidFill>
              </a:rPr>
              <a:t>DeathCoreKing, . "What You Need To Know About Metalcore/Deathcore." </a:t>
            </a:r>
            <a:r>
              <a:rPr lang="x-none" sz="1200" i="1">
                <a:solidFill>
                  <a:srgbClr val="000000"/>
                </a:solidFill>
              </a:rPr>
              <a:t>Ultimate-Guitar.com</a:t>
            </a:r>
            <a:r>
              <a:rPr lang="x-none" sz="1200">
                <a:solidFill>
                  <a:srgbClr val="000000"/>
                </a:solidFill>
              </a:rPr>
              <a:t>. N.p., 09/21/2010. Web. 18 May 2012. &lt;http://www.ultimate-guitar.com/columns/genres_battles/what_you_need_to_know_about_metalcoredeathcore.html&gt;.</a:t>
            </a:r>
          </a:p>
          <a:p>
            <a:pPr indent="120650" eaLnBrk="1" fontAlgn="auto" hangingPunct="1">
              <a:defRPr/>
            </a:pPr>
            <a:endParaRPr lang="x-none" sz="1200">
              <a:solidFill>
                <a:srgbClr val="000000"/>
              </a:solidFill>
            </a:endParaRPr>
          </a:p>
          <a:p>
            <a:pPr indent="120650" eaLnBrk="1" fontAlgn="auto" hangingPunct="1">
              <a:buClr>
                <a:srgbClr val="000000"/>
              </a:buClr>
              <a:buSzPct val="91666"/>
              <a:buFont typeface="Arial"/>
              <a:buNone/>
              <a:defRPr/>
            </a:pPr>
            <a:r>
              <a:rPr lang="x-none" sz="1200">
                <a:solidFill>
                  <a:srgbClr val="000000"/>
                </a:solidFill>
              </a:rPr>
              <a:t>Wikipedia contributors. "Deathcore." </a:t>
            </a:r>
            <a:r>
              <a:rPr lang="x-none" sz="1200" i="1">
                <a:solidFill>
                  <a:srgbClr val="000000"/>
                </a:solidFill>
              </a:rPr>
              <a:t>Wikipedia, The Free Encyclopedia</a:t>
            </a:r>
            <a:r>
              <a:rPr lang="x-none" sz="1200">
                <a:solidFill>
                  <a:srgbClr val="000000"/>
                </a:solidFill>
              </a:rPr>
              <a:t>. Wikipedia, The Free Encyclopedia, 18 May 2012 at 07:01.. Web. 18 May 2012. &lt;http://en.wikipedia.org/wiki/Deathcore&gt;.</a:t>
            </a:r>
          </a:p>
          <a:p>
            <a:pPr indent="120650" eaLnBrk="1" fontAlgn="auto" hangingPunct="1">
              <a:defRPr/>
            </a:pPr>
            <a:endParaRPr lang="x-none" sz="1200">
              <a:solidFill>
                <a:srgbClr val="000000"/>
              </a:solidFill>
            </a:endParaRPr>
          </a:p>
          <a:p>
            <a:pPr indent="120650" eaLnBrk="1" fontAlgn="auto" hangingPunct="1">
              <a:buClr>
                <a:srgbClr val="000000"/>
              </a:buClr>
              <a:buSzPct val="91666"/>
              <a:buFont typeface="Arial"/>
              <a:buNone/>
              <a:defRPr/>
            </a:pPr>
            <a:r>
              <a:rPr lang="x-none" sz="1200">
                <a:solidFill>
                  <a:srgbClr val="000000"/>
                </a:solidFill>
              </a:rPr>
              <a:t>Wikipedia contributors. "Break(Music)." </a:t>
            </a:r>
            <a:r>
              <a:rPr lang="x-none" sz="1200" i="1">
                <a:solidFill>
                  <a:srgbClr val="000000"/>
                </a:solidFill>
              </a:rPr>
              <a:t>Wikipedia, The Free Encyclopedia</a:t>
            </a:r>
            <a:r>
              <a:rPr lang="x-none" sz="1200">
                <a:solidFill>
                  <a:srgbClr val="000000"/>
                </a:solidFill>
              </a:rPr>
              <a:t>. Wikipedia, The Free Encyclopedia, This page was last modified on 11 May 2012 at 22:34.. Web. 18 May 2012. &lt;http://en.wikipedia.org/wiki/Break_(music)</a:t>
            </a:r>
          </a:p>
          <a:p>
            <a:pPr indent="120650" eaLnBrk="1" fontAlgn="auto" hangingPunct="1">
              <a:buClr>
                <a:srgbClr val="000000"/>
              </a:buClr>
              <a:buSzPct val="78571"/>
              <a:buFont typeface="Arial"/>
              <a:buNone/>
              <a:defRPr/>
            </a:pPr>
            <a:endParaRPr lang="en-US" sz="1400" b="1" dirty="0" smtClean="0"/>
          </a:p>
          <a:p>
            <a:pPr indent="120650" eaLnBrk="1" fontAlgn="auto" hangingPunct="1">
              <a:buClr>
                <a:srgbClr val="000000"/>
              </a:buClr>
              <a:buSzPct val="78571"/>
              <a:buFont typeface="Arial"/>
              <a:buNone/>
              <a:defRPr/>
            </a:pPr>
            <a:endParaRPr lang="en-US" sz="1400" b="1" dirty="0"/>
          </a:p>
          <a:p>
            <a:pPr indent="120650" eaLnBrk="1" fontAlgn="auto" hangingPunct="1">
              <a:buClr>
                <a:srgbClr val="000000"/>
              </a:buClr>
              <a:buSzPct val="78571"/>
              <a:buFont typeface="Arial"/>
              <a:buNone/>
              <a:defRPr/>
            </a:pPr>
            <a:endParaRPr lang="en-US" sz="1400" b="1" dirty="0" smtClean="0"/>
          </a:p>
          <a:p>
            <a:pPr indent="120650" eaLnBrk="1" fontAlgn="auto" hangingPunct="1">
              <a:buClr>
                <a:srgbClr val="000000"/>
              </a:buClr>
              <a:buSzPct val="78571"/>
              <a:buFont typeface="Arial"/>
              <a:buNone/>
              <a:defRPr/>
            </a:pPr>
            <a:r>
              <a:rPr lang="x-none" sz="1400" b="1" smtClean="0"/>
              <a:t>All </a:t>
            </a:r>
            <a:r>
              <a:rPr lang="x-none" sz="1400" b="1"/>
              <a:t>Pictures found Via Google Images!</a:t>
            </a:r>
          </a:p>
          <a:p>
            <a:pPr eaLnBrk="1" fontAlgn="auto" hangingPunct="1">
              <a:buClr>
                <a:srgbClr val="000000"/>
              </a:buClr>
              <a:buSzPct val="78571"/>
              <a:buFont typeface="Arial"/>
              <a:buNone/>
              <a:defRPr/>
            </a:pPr>
            <a:r>
              <a:rPr lang="x-none" sz="1400" b="1"/>
              <a:t>Wikipedia supplied much info, thank you Wiki contributors!</a:t>
            </a:r>
          </a:p>
          <a:p>
            <a:pPr indent="120650" eaLnBrk="1" fontAlgn="auto" hangingPunct="1">
              <a:defRPr/>
            </a:pPr>
            <a:endParaRPr lang="x-none" sz="1400" b="1"/>
          </a:p>
          <a:p>
            <a:pPr eaLnBrk="1" fontAlgn="auto" hangingPunct="1">
              <a:buFont typeface="Arial"/>
              <a:buNone/>
              <a:defRPr/>
            </a:pPr>
            <a:r>
              <a:rPr lang="x-none" sz="1400" b="1"/>
              <a:t>I own none of the rights to anything presented!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Outline</a:t>
            </a:r>
          </a:p>
        </p:txBody>
      </p:sp>
      <p:sp>
        <p:nvSpPr>
          <p:cNvPr id="53250" name="Text Box 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2362200" cy="4525963"/>
          </a:xfrm>
        </p:spPr>
        <p:txBody>
          <a:bodyPr/>
          <a:lstStyle/>
          <a:p>
            <a:pPr marL="266700" indent="-266700"/>
            <a:r>
              <a:rPr lang="en-US" smtClean="0">
                <a:latin typeface="Arial" charset="0"/>
                <a:cs typeface="Arial" charset="0"/>
              </a:rPr>
              <a:t>I) History and Evolution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A) What it is</a:t>
            </a:r>
          </a:p>
          <a:p>
            <a:pPr marL="266700" lvl="4" indent="-266700"/>
            <a:r>
              <a:rPr lang="en-US" smtClean="0">
                <a:latin typeface="Arial" charset="0"/>
                <a:cs typeface="Arial" charset="0"/>
              </a:rPr>
              <a:t>		1) Definition</a:t>
            </a:r>
          </a:p>
          <a:p>
            <a:pPr marL="266700" lvl="4" indent="-266700"/>
            <a:r>
              <a:rPr lang="en-US" smtClean="0">
                <a:latin typeface="Arial" charset="0"/>
                <a:cs typeface="Arial" charset="0"/>
              </a:rPr>
              <a:t>		2) Info</a:t>
            </a:r>
          </a:p>
          <a:p>
            <a:pPr marL="266700" lvl="4" indent="-266700"/>
            <a:r>
              <a:rPr lang="en-US" smtClean="0">
                <a:latin typeface="Arial" charset="0"/>
                <a:cs typeface="Arial" charset="0"/>
              </a:rPr>
              <a:t>		3)Beginning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B) Punk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C) Hardcore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D) Metalcore Influence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E) Heavy Metal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F) Evolution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G) Thrash</a:t>
            </a: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	H) Death Metal</a:t>
            </a:r>
          </a:p>
          <a:p>
            <a:pPr marL="266700" lvl="1" indent="-266700"/>
            <a:endParaRPr lang="en-US" smtClean="0">
              <a:latin typeface="Arial" charset="0"/>
              <a:cs typeface="Arial" charset="0"/>
            </a:endParaRPr>
          </a:p>
          <a:p>
            <a:pPr marL="266700" lvl="1" indent="-266700"/>
            <a:r>
              <a:rPr lang="en-US" smtClean="0">
                <a:latin typeface="Arial" charset="0"/>
                <a:cs typeface="Arial" charset="0"/>
              </a:rPr>
              <a:t>II) The Front Line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A) BMTH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B) All Shall Perish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C) Suicide Silence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D) ATB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E) BoO</a:t>
            </a:r>
          </a:p>
          <a:p>
            <a:pPr marL="266700" lvl="2" indent="-266700"/>
            <a:r>
              <a:rPr lang="en-US" smtClean="0">
                <a:latin typeface="Arial" charset="0"/>
                <a:cs typeface="Arial" charset="0"/>
              </a:rPr>
              <a:t>	F) Whitechapel</a:t>
            </a:r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2895600" y="1447800"/>
            <a:ext cx="36576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/>
            <a:r>
              <a:rPr lang="en-US"/>
              <a:t>III) The Equipment</a:t>
            </a:r>
          </a:p>
          <a:p>
            <a:pPr marL="723900" lvl="1" indent="-266700"/>
            <a:r>
              <a:rPr lang="en-US"/>
              <a:t>	A) Drum Kit, Guitar, Vocalist</a:t>
            </a:r>
          </a:p>
          <a:p>
            <a:pPr marL="723900" lvl="1" indent="-266700"/>
            <a:r>
              <a:rPr lang="en-US"/>
              <a:t>	B) Double Bass</a:t>
            </a:r>
          </a:p>
          <a:p>
            <a:pPr marL="723900" lvl="1" indent="-266700"/>
            <a:r>
              <a:rPr lang="en-US"/>
              <a:t>	C) Mic</a:t>
            </a:r>
          </a:p>
          <a:p>
            <a:pPr marL="723900" lvl="1" indent="-266700"/>
            <a:r>
              <a:rPr lang="en-US"/>
              <a:t>	D) Guitars</a:t>
            </a:r>
          </a:p>
          <a:p>
            <a:pPr marL="723900" lvl="1" indent="-266700"/>
            <a:r>
              <a:rPr lang="en-US"/>
              <a:t>	E) Bass</a:t>
            </a:r>
          </a:p>
          <a:p>
            <a:pPr marL="723900" lvl="1" indent="-266700"/>
            <a:endParaRPr lang="en-US"/>
          </a:p>
          <a:p>
            <a:pPr marL="723900" lvl="1" indent="-266700"/>
            <a:r>
              <a:rPr lang="en-US"/>
              <a:t>IV) Pull off the part</a:t>
            </a:r>
          </a:p>
          <a:p>
            <a:pPr marL="1181100" lvl="2" indent="-266700"/>
            <a:r>
              <a:rPr lang="en-US"/>
              <a:t>	A) The Look</a:t>
            </a:r>
          </a:p>
          <a:p>
            <a:pPr marL="1181100" lvl="2" indent="-266700"/>
            <a:r>
              <a:rPr lang="en-US"/>
              <a:t>	B) The Style</a:t>
            </a:r>
          </a:p>
          <a:p>
            <a:pPr marL="1181100" lvl="2" indent="-266700"/>
            <a:r>
              <a:rPr lang="en-US"/>
              <a:t>	C) Examples</a:t>
            </a:r>
          </a:p>
          <a:p>
            <a:pPr marL="723900" lvl="1" indent="-266700"/>
            <a:endParaRPr lang="en-US"/>
          </a:p>
          <a:p>
            <a:pPr marL="723900" lvl="1" indent="-266700"/>
            <a:r>
              <a:rPr lang="en-US"/>
              <a:t>V) Other Stuff</a:t>
            </a:r>
          </a:p>
          <a:p>
            <a:pPr marL="1181100" lvl="2" indent="-266700"/>
            <a:r>
              <a:rPr lang="en-US"/>
              <a:t>	A) Lyrical Theme</a:t>
            </a:r>
          </a:p>
          <a:p>
            <a:pPr marL="1181100" lvl="2" indent="-266700"/>
            <a:r>
              <a:rPr lang="en-US"/>
              <a:t>	B) Breakdowns</a:t>
            </a:r>
          </a:p>
          <a:p>
            <a:pPr marL="1181100" lvl="2" indent="-266700"/>
            <a:r>
              <a:rPr lang="en-US"/>
              <a:t>	C) Similar Genres</a:t>
            </a:r>
          </a:p>
          <a:p>
            <a:pPr marL="1181100" lvl="2" indent="-266700"/>
            <a:r>
              <a:rPr lang="en-US"/>
              <a:t>	D) Personal Involvement</a:t>
            </a:r>
          </a:p>
          <a:p>
            <a:pPr marL="1181100" lvl="2" indent="-266700"/>
            <a:r>
              <a:rPr lang="en-US"/>
              <a:t>	E) Songs Used</a:t>
            </a:r>
          </a:p>
          <a:p>
            <a:pPr marL="1181100" lvl="2" indent="-266700"/>
            <a:r>
              <a:rPr lang="en-US"/>
              <a:t>	F) Works Cited</a:t>
            </a:r>
          </a:p>
          <a:p>
            <a:pPr marL="1181100" lvl="2" indent="-266700"/>
            <a:r>
              <a:rPr lang="en-US"/>
              <a:t>	G) Outline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320925" y="0"/>
            <a:ext cx="4460875" cy="1446213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  <a:sym typeface="Arial" charset="0"/>
              </a:rPr>
              <a:t>What Is Deathcore?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2286000"/>
            <a:ext cx="8229600" cy="2132013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chemeClr val="bg1"/>
                </a:solidFill>
                <a:latin typeface="Arial" charset="0"/>
                <a:cs typeface="Arial" charset="0"/>
                <a:sym typeface="Arial" charset="0"/>
              </a:rPr>
              <a:t>Deathcore is a fusion of Hardcore</a:t>
            </a:r>
          </a:p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chemeClr val="bg1"/>
                </a:solidFill>
                <a:latin typeface="Arial" charset="0"/>
                <a:cs typeface="Arial" charset="0"/>
                <a:sym typeface="Arial" charset="0"/>
              </a:rPr>
              <a:t> Punk and Death Metal Music.</a:t>
            </a:r>
          </a:p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Defined by an "excessive" use </a:t>
            </a:r>
          </a:p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of death metal riffs, blast beats and use of hardcore punk breakdowns.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050"/>
            <a:ext cx="23209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2"/>
            </a:gs>
            <a:gs pos="50000">
              <a:schemeClr val="accent2"/>
            </a:gs>
            <a:gs pos="100000">
              <a:schemeClr val="tx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What is Deathcore? </a:t>
            </a:r>
          </a:p>
        </p:txBody>
      </p:sp>
      <p:sp>
        <p:nvSpPr>
          <p:cNvPr id="10243" name="Text Box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ts val="563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latin typeface="Arial" charset="0"/>
                <a:cs typeface="Arial" charset="0"/>
              </a:rPr>
              <a:t>Bands also incorporate guitar solos and melodic                         riffs similar to those in metalcore. Like in other extreme metal genres, deathcore guitarists down tune their guitars to give their music a heavy sound, most play in drop B or drop A tuning. </a:t>
            </a:r>
          </a:p>
          <a:p>
            <a:pPr eaLnBrk="1" hangingPunct="1">
              <a:spcBef>
                <a:spcPts val="563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latin typeface="Arial" charset="0"/>
                <a:cs typeface="Arial" charset="0"/>
              </a:rPr>
              <a:t>Often associated with a straightedge lifestyle. </a:t>
            </a:r>
          </a:p>
          <a:p>
            <a:pPr eaLnBrk="1" hangingPunct="1">
              <a:spcBef>
                <a:spcPts val="563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latin typeface="Arial" charset="0"/>
                <a:cs typeface="Arial" charset="0"/>
              </a:rPr>
              <a:t>Or With Smoking Marijuana</a:t>
            </a:r>
          </a:p>
          <a:p>
            <a:pPr>
              <a:buFontTx/>
              <a:buChar char="•"/>
            </a:pP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937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chemeClr val="bg1"/>
                </a:solidFill>
                <a:latin typeface="Arial" charset="0"/>
                <a:cs typeface="Arial" charset="0"/>
                <a:sym typeface="Arial" charset="0"/>
              </a:rPr>
              <a:t>The Beginning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077200" cy="2122488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Deathcore itself would not exist if it wasn’t for those bands who created the genres it stems from.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endParaRPr lang="en-US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40" name="Shape 40"/>
          <p:cNvSpPr>
            <a:spLocks noChangeArrowheads="1"/>
          </p:cNvSpPr>
          <p:nvPr/>
        </p:nvSpPr>
        <p:spPr bwMode="auto">
          <a:xfrm>
            <a:off x="0" y="4448175"/>
            <a:ext cx="4648200" cy="24098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" name="Shape 41"/>
          <p:cNvSpPr>
            <a:spLocks noChangeArrowheads="1"/>
          </p:cNvSpPr>
          <p:nvPr/>
        </p:nvSpPr>
        <p:spPr bwMode="auto">
          <a:xfrm>
            <a:off x="5810250" y="3648075"/>
            <a:ext cx="3333750" cy="32099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 build="p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Punk Rock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00685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Began with the Ramones, Sex Pistols, The Clash etc. in mid 70’s. </a:t>
            </a:r>
          </a:p>
          <a:p>
            <a:pPr eaLnBrk="1" hangingPunct="1">
              <a:spcBef>
                <a:spcPts val="563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John Holmstrom, founding editor of </a:t>
            </a:r>
            <a:r>
              <a:rPr lang="en-US" sz="2800" i="1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Punk</a:t>
            </a:r>
            <a:r>
              <a:rPr lang="en-US" sz="2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 magazine, recalls feeling "punk rock had to come along because the rock scene had become so tame that [acts] like Billy Joel and Simon and Garfunkel were being called rock and roll, when to me and other fans, rock and roll meant this wild and rebellious music."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Hardcore Punk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197350"/>
          </a:xfrm>
        </p:spPr>
        <p:txBody>
          <a:bodyPr tIns="45700" bIns="45700">
            <a:spAutoFit/>
          </a:bodyPr>
          <a:lstStyle/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The introduction of Hardcore came in the late 70s thanks to the popularity of Punk Rock. 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Hardcore introduced the elements of the Breakdown and brought Screaming Vocals into the mixture.</a:t>
            </a:r>
          </a:p>
          <a:p>
            <a:pPr eaLnBrk="1" hangingPunct="1">
              <a:lnSpc>
                <a:spcPct val="90000"/>
              </a:lnSpc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Notable bands include Suicidal Tendencies, Ill Repute, Social Distortion, and Bad Religion.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2687638"/>
            <a:ext cx="8229600" cy="2898775"/>
          </a:xfrm>
        </p:spPr>
        <p:txBody>
          <a:bodyPr>
            <a:spAutoFit/>
          </a:bodyPr>
          <a:lstStyle/>
          <a:p>
            <a:pPr indent="120650"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Metalcore influence is debated among fans but the similarities to Deathcore cannot be ignored.</a:t>
            </a:r>
          </a:p>
          <a:p>
            <a:pPr indent="12065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Metalcore is a subgenre of heavy metal combining various elements of extreme metal andhardcore punk. The name is a portmanteau of the names of the two genres. </a:t>
            </a:r>
          </a:p>
          <a:p>
            <a:pPr indent="12065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z="2000" smtClean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rPr>
              <a:t> Contemporary practitioners of the genre include Killswitch Engage, Underoath, All That Remains, Trivium, As I Lay Dying, Bullet for My Valentine and The Devil Wears Prada.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225"/>
            <a:ext cx="332263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25400"/>
            <a:ext cx="38100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2362200" y="0"/>
            <a:ext cx="4094163" cy="11699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Metalcore Influence(?)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Heavy Metal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14825"/>
          </a:xfrm>
        </p:spPr>
        <p:txBody>
          <a:bodyPr tIns="45700" bIns="45700">
            <a:spAutoFit/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Black Sabbath, Led Zeppelin, Iron Maiden 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Judas Priest evolved the genre by ridding much of the Blues Influence.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Motörhead introduced a Punk influence, changing the genre even more.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Introduced “Shred” style of guitar playing.</a:t>
            </a:r>
          </a:p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000000"/>
              </a:buClr>
              <a:buFontTx/>
              <a:buChar char="•"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Fast, Intricate guitar riffs, backed by fast drums and bass.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 build="p"/>
    </p:bldLst>
  </p:timing>
</p:sld>
</file>

<file path=ppt/theme/theme1.xml><?xml version="1.0" encoding="utf-8"?>
<a:theme xmlns:a="http://schemas.openxmlformats.org/drawingml/2006/mai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1158</Words>
  <Application>Microsoft Office PowerPoint</Application>
  <PresentationFormat>On-screen Show (4:3)</PresentationFormat>
  <Paragraphs>155</Paragraphs>
  <Slides>26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Arial</vt:lpstr>
      <vt:lpstr>Default Design</vt:lpstr>
      <vt:lpstr>The History and Evolution of </vt:lpstr>
      <vt:lpstr>Thesis Statement</vt:lpstr>
      <vt:lpstr>What Is Deathcore?</vt:lpstr>
      <vt:lpstr>What is Deathcore? </vt:lpstr>
      <vt:lpstr>The Beginning</vt:lpstr>
      <vt:lpstr>Punk Rock</vt:lpstr>
      <vt:lpstr>Hardcore Punk</vt:lpstr>
      <vt:lpstr>Metalcore Influence(?)</vt:lpstr>
      <vt:lpstr>Heavy Metal</vt:lpstr>
      <vt:lpstr>Metal Evolution</vt:lpstr>
      <vt:lpstr>Death Metal</vt:lpstr>
      <vt:lpstr>The Front Line Of Deathcore</vt:lpstr>
      <vt:lpstr>Front Line (cont.)</vt:lpstr>
      <vt:lpstr>Slide 14</vt:lpstr>
      <vt:lpstr>The Equipment</vt:lpstr>
      <vt:lpstr>The Look</vt:lpstr>
      <vt:lpstr>The Style</vt:lpstr>
      <vt:lpstr>Slide 18</vt:lpstr>
      <vt:lpstr>Lyrical Theme</vt:lpstr>
      <vt:lpstr>The Breakdown</vt:lpstr>
      <vt:lpstr>Breakdowns</vt:lpstr>
      <vt:lpstr>Similar Genres</vt:lpstr>
      <vt:lpstr>Self Involvement</vt:lpstr>
      <vt:lpstr>Examples!</vt:lpstr>
      <vt:lpstr>Works Cited</vt:lpstr>
      <vt:lpstr>Outline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and Evolution of </dc:title>
  <cp:lastModifiedBy>cslc</cp:lastModifiedBy>
  <cp:revision>11</cp:revision>
  <dcterms:modified xsi:type="dcterms:W3CDTF">2012-06-04T14:25:52Z</dcterms:modified>
</cp:coreProperties>
</file>